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0" r:id="rId6"/>
    <p:sldId id="261" r:id="rId7"/>
    <p:sldId id="290" r:id="rId8"/>
    <p:sldId id="291" r:id="rId9"/>
    <p:sldId id="292" r:id="rId10"/>
    <p:sldId id="293" r:id="rId11"/>
    <p:sldId id="267" r:id="rId12"/>
    <p:sldId id="294" r:id="rId13"/>
    <p:sldId id="295" r:id="rId14"/>
    <p:sldId id="296" r:id="rId15"/>
    <p:sldId id="297" r:id="rId16"/>
    <p:sldId id="298" r:id="rId17"/>
    <p:sldId id="271" r:id="rId18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0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3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挑战一：精确获取不同模态在时间和空间上的变化和关联性。传统的方法要么忽视了模态间的关联性，要么在模态内部和模态之间的特征上做了权衡。</a:t>
            </a:r>
            <a:endParaRPr lang="zh-CN" altLang="en-US"/>
          </a:p>
          <a:p>
            <a:r>
              <a:rPr lang="zh-CN" altLang="en-US"/>
              <a:t>挑战二：准确量化异质性成分，以防止模型受到错误模式变化的影响。以纽约市交通需求数据为例，不同模态在不同时间和地点的表现差异显著，这种异质性增加了MoST建模的不确定性和错误。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图1中，我们描述了两种模态的观测结果（即自行车/出租车流入量）和相应的分布。调查结果表明，上午8点，两种模式均显示餐饮区的客流量有所增加，但出租车客流量明显超过自行车客流量;到晚上7点，出租车客流量在住宅区达到峰值，而餐饮区的客流量保持稳定。这种跨越空间、时间和模态的异质性放大了MoST建模中的不确定性和错误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15.png"/><Relationship Id="rId16" Type="http://schemas.openxmlformats.org/officeDocument/2006/relationships/tags" Target="../tags/tag2.xml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2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3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7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7400" y="5257800"/>
            <a:ext cx="19354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IJCAI 2024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14800" y="5181600"/>
            <a:ext cx="4224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Code:https://github.com/beginner-sketch/MoSSL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3" name="object 38"/>
          <p:cNvSpPr txBox="1"/>
          <p:nvPr>
            <p:custDataLst>
              <p:tags r:id="rId15"/>
            </p:custDataLst>
          </p:nvPr>
        </p:nvSpPr>
        <p:spPr>
          <a:xfrm>
            <a:off x="656971" y="1557858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/>
                <a:cs typeface="Times New Roman" panose="02020603050405020304"/>
              </a:rPr>
              <a:t>Multi-Modality Spatio-Temporal Forecasting via Self-Supervised Learning</a:t>
            </a:r>
            <a:endParaRPr sz="2800" b="1" dirty="0">
              <a:solidFill>
                <a:schemeClr val="bg1">
                  <a:lumMod val="75000"/>
                </a:schemeClr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38"/>
          <p:cNvSpPr txBox="1"/>
          <p:nvPr>
            <p:custDataLst>
              <p:tags r:id="rId16"/>
            </p:custDataLst>
          </p:nvPr>
        </p:nvSpPr>
        <p:spPr>
          <a:xfrm>
            <a:off x="702056" y="1575003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Multi-Modality Spatio-Temporal Forecasting via Self-Supervised Learning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2600" y="2519045"/>
            <a:ext cx="8910320" cy="23564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1447800"/>
            <a:ext cx="10319385" cy="48882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852295"/>
            <a:ext cx="10904855" cy="36125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1447800"/>
            <a:ext cx="8333105" cy="46456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572260"/>
            <a:ext cx="8142605" cy="49428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00" y="1447800"/>
            <a:ext cx="6717030" cy="30905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4495800"/>
            <a:ext cx="8778240" cy="22656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4800" y="5181600"/>
            <a:ext cx="11191240" cy="157607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sz="2000" spc="-75" dirty="0">
                <a:latin typeface="Arial" panose="020B0604020202020204"/>
                <a:cs typeface="Arial" panose="020B0604020202020204"/>
              </a:rPr>
              <a:t>(</a:t>
            </a:r>
            <a:r>
              <a:rPr sz="2000" spc="-60" dirty="0">
                <a:latin typeface="Arial" panose="020B0604020202020204"/>
                <a:cs typeface="Arial" panose="020B0604020202020204"/>
              </a:rPr>
              <a:t>1</a:t>
            </a:r>
            <a:r>
              <a:rPr sz="2000" spc="-75" dirty="0">
                <a:latin typeface="Arial" panose="020B0604020202020204"/>
                <a:cs typeface="Arial" panose="020B0604020202020204"/>
              </a:rPr>
              <a:t>)</a:t>
            </a:r>
            <a:r>
              <a:rPr lang="en-US" sz="20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The first challenge lies in precisely obtaining variations and correlations of different modalities across time and space.</a:t>
            </a:r>
            <a:endParaRPr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endParaRPr sz="2000" dirty="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7830" algn="l"/>
                <a:tab pos="930910" algn="l"/>
                <a:tab pos="2739390" algn="l"/>
                <a:tab pos="3086735" algn="l"/>
                <a:tab pos="4350385" algn="l"/>
                <a:tab pos="5641340" algn="l"/>
                <a:tab pos="6124575" algn="l"/>
                <a:tab pos="6605905" algn="l"/>
                <a:tab pos="7248525" algn="l"/>
              </a:tabLst>
            </a:pPr>
            <a:r>
              <a:rPr lang="en-US" sz="2000" dirty="0">
                <a:latin typeface="Arial" panose="020B0604020202020204"/>
                <a:cs typeface="Arial" panose="020B0604020202020204"/>
              </a:rPr>
              <a:t>(2) </a:t>
            </a:r>
            <a:r>
              <a:rPr sz="2000" dirty="0">
                <a:latin typeface="Arial" panose="020B0604020202020204"/>
                <a:cs typeface="Arial" panose="020B0604020202020204"/>
              </a:rPr>
              <a:t>The second challenge lies in accurately quantifying heterogeneous components to protect the model from erroneous pattern variations.</a:t>
            </a:r>
            <a:endParaRPr sz="2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1310640"/>
            <a:ext cx="10008870" cy="35642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65" y="1282065"/>
            <a:ext cx="11690350" cy="5298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1397000"/>
            <a:ext cx="4725035" cy="5295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895600"/>
            <a:ext cx="5373370" cy="21120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1752600"/>
            <a:ext cx="5392455" cy="2113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7090" y="4444365"/>
            <a:ext cx="5823585" cy="42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2600" y="5257800"/>
            <a:ext cx="8505825" cy="151638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-16510" y="206692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2. </a:t>
            </a:r>
            <a:r>
              <a:rPr lang="zh-CN" altLang="en-US"/>
              <a:t>Multi-modality Spatio-Temporal Encoder</a:t>
            </a:r>
            <a:endParaRPr lang="zh-CN" altLang="en-US"/>
          </a:p>
          <a:p>
            <a:r>
              <a:rPr lang="en-US" altLang="zh-CN">
                <a:sym typeface="+mn-ea"/>
              </a:rPr>
              <a:t>2.1 </a:t>
            </a:r>
            <a:r>
              <a:rPr lang="zh-CN" altLang="en-US">
                <a:sym typeface="+mn-ea"/>
              </a:rPr>
              <a:t>Modality Attention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-16510" y="10668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1. </a:t>
            </a:r>
            <a:r>
              <a:rPr lang="zh-CN" altLang="en-US"/>
              <a:t>Problem Statement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400800" y="1344930"/>
            <a:ext cx="27851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2.2 </a:t>
            </a:r>
            <a:r>
              <a:rPr lang="zh-CN" altLang="en-US"/>
              <a:t>Spatial Attention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867400" y="39624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2.3 </a:t>
            </a:r>
            <a:r>
              <a:rPr lang="zh-CN" altLang="en-US"/>
              <a:t>Temporal Convolution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6" name="文本框 25"/>
          <p:cNvSpPr txBox="1"/>
          <p:nvPr/>
        </p:nvSpPr>
        <p:spPr>
          <a:xfrm>
            <a:off x="135890" y="114300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3. </a:t>
            </a:r>
            <a:r>
              <a:rPr lang="zh-CN" altLang="en-US"/>
              <a:t>Multi-modality Data Augmentation</a:t>
            </a:r>
            <a:endParaRPr lang="zh-CN" altLang="en-US"/>
          </a:p>
          <a:p>
            <a:r>
              <a:rPr lang="en-US" altLang="zh-CN">
                <a:sym typeface="+mn-ea"/>
              </a:rPr>
              <a:t>3.1 </a:t>
            </a:r>
            <a:r>
              <a:rPr lang="zh-CN" altLang="en-US">
                <a:sym typeface="+mn-ea"/>
              </a:rPr>
              <a:t>Modality-aware Augmentation</a:t>
            </a:r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897380"/>
            <a:ext cx="8110855" cy="11201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3048000"/>
            <a:ext cx="9794240" cy="3359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6" name="文本框 25"/>
          <p:cNvSpPr txBox="1"/>
          <p:nvPr/>
        </p:nvSpPr>
        <p:spPr>
          <a:xfrm>
            <a:off x="135890" y="13716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4. </a:t>
            </a:r>
            <a:r>
              <a:rPr lang="zh-CN" altLang="en-US"/>
              <a:t>Global Self-Supervised Learning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0" y="1786890"/>
            <a:ext cx="6251575" cy="5454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2444115"/>
            <a:ext cx="5240655" cy="7924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1511300"/>
            <a:ext cx="5035550" cy="9036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3007995"/>
            <a:ext cx="5988050" cy="8432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5245" y="4250055"/>
            <a:ext cx="6991985" cy="24638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50" y="3733800"/>
            <a:ext cx="4982845" cy="11931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2400" y="1386205"/>
            <a:ext cx="1730375" cy="323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6" name="文本框 25"/>
          <p:cNvSpPr txBox="1"/>
          <p:nvPr/>
        </p:nvSpPr>
        <p:spPr>
          <a:xfrm>
            <a:off x="135890" y="11430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5. Modality Self-Supervised Learning</a:t>
            </a:r>
            <a:endParaRPr 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1704975"/>
            <a:ext cx="4982845" cy="11931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704975"/>
            <a:ext cx="5175250" cy="12865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3124200"/>
            <a:ext cx="6014085" cy="89344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200" y="3810000"/>
            <a:ext cx="5809615" cy="27806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525" y="4138295"/>
            <a:ext cx="3629660" cy="3676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6" name="文本框 25"/>
          <p:cNvSpPr txBox="1"/>
          <p:nvPr/>
        </p:nvSpPr>
        <p:spPr>
          <a:xfrm>
            <a:off x="135890" y="11430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6. Model Optimization</a:t>
            </a:r>
            <a:endParaRPr 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676400"/>
            <a:ext cx="6962775" cy="528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880" y="2421255"/>
            <a:ext cx="6703695" cy="158496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450" y="4618355"/>
            <a:ext cx="11708765" cy="1247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325" y="1447800"/>
            <a:ext cx="9277350" cy="1905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00" y="3810000"/>
            <a:ext cx="9163050" cy="26549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3462</Words>
  <Application>WPS 演示</Application>
  <PresentationFormat>On-screen Show (4:3)</PresentationFormat>
  <Paragraphs>250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WPS_1641559061</cp:lastModifiedBy>
  <cp:revision>17</cp:revision>
  <dcterms:created xsi:type="dcterms:W3CDTF">2023-09-17T03:47:00Z</dcterms:created>
  <dcterms:modified xsi:type="dcterms:W3CDTF">2024-07-21T10:55:08Z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2023-09-21T16:00:00Z</vt:filetime>
  </property>
  <property fmtid="{D5CDD505-2E9C-101B-9397-08002B2CF9AE}" pid="5" name="ICV">
    <vt:lpwstr>B1BF76745199419BB9363942B2E7CFC7_13</vt:lpwstr>
  </property>
  <property fmtid="{D5CDD505-2E9C-101B-9397-08002B2CF9AE}" pid="6" name="KSOProductBuildVer">
    <vt:lpwstr>2052-12.1.0.17147</vt:lpwstr>
  </property>
</Properties>
</file>